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4"/>
  </p:notesMasterIdLst>
  <p:sldIdLst>
    <p:sldId id="260" r:id="rId3"/>
    <p:sldId id="360" r:id="rId4"/>
    <p:sldId id="284" r:id="rId5"/>
    <p:sldId id="295" r:id="rId6"/>
    <p:sldId id="270" r:id="rId7"/>
    <p:sldId id="332" r:id="rId8"/>
    <p:sldId id="281" r:id="rId9"/>
    <p:sldId id="356" r:id="rId10"/>
    <p:sldId id="334" r:id="rId11"/>
    <p:sldId id="335" r:id="rId12"/>
    <p:sldId id="338" r:id="rId13"/>
    <p:sldId id="339" r:id="rId14"/>
    <p:sldId id="343" r:id="rId15"/>
    <p:sldId id="345" r:id="rId16"/>
    <p:sldId id="346" r:id="rId17"/>
    <p:sldId id="368" r:id="rId18"/>
    <p:sldId id="371" r:id="rId19"/>
    <p:sldId id="372" r:id="rId20"/>
    <p:sldId id="288" r:id="rId21"/>
    <p:sldId id="353" r:id="rId22"/>
    <p:sldId id="357" r:id="rId23"/>
    <p:sldId id="355" r:id="rId24"/>
    <p:sldId id="373" r:id="rId25"/>
    <p:sldId id="289" r:id="rId26"/>
    <p:sldId id="362" r:id="rId27"/>
    <p:sldId id="365" r:id="rId28"/>
    <p:sldId id="286" r:id="rId29"/>
    <p:sldId id="296" r:id="rId30"/>
    <p:sldId id="366" r:id="rId31"/>
    <p:sldId id="364" r:id="rId32"/>
    <p:sldId id="36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textbox.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calculations, read bullets,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takeaway is that the (read box).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produce SRC scale factors using this expression here (explain).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bullet, define high RG resolution picture explaining cartoon in the process, and explain electron scattering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first two bullets.</a:t>
            </a:r>
          </a:p>
          <a:p>
            <a:r>
              <a:rPr lang="en-US" dirty="0"/>
              <a:t>So if we calculate the ratio of the momentum distributions for pp/np, we reproduce the general results where we see the </a:t>
            </a:r>
            <a:r>
              <a:rPr lang="en-US" dirty="0" err="1"/>
              <a:t>pn</a:t>
            </a:r>
            <a:r>
              <a:rPr lang="en-US" dirty="0"/>
              <a:t> dominance at 400 MeV and transition to the scalar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1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  <a:p>
            <a:r>
              <a:rPr lang="en-US" dirty="0"/>
              <a:t>Read third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7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0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low RG resolution picture (read bullets), explain low RG resolution electron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pictures: same experimental resolution, same observables, but different physical interpretation.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6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consider the matrix element -&gt; SRC physics goes to operator. We will apply the transformation up to two-body on momentum distribution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DE0BF-2E93-CA4C-878B-CB255A3DB51D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F5478-05E2-1E45-82C0-8161E733EB89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226D-B56F-784B-B119-9EA82372FB30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43DC9-B223-EB49-AFB2-241D8092D09A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832A-BEE0-814C-9F44-440FD12952C0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F14B-0ABA-9D44-9941-B0D63C110058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CFFD-AD04-1748-BECA-D89A8EBA7385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17DC-C55D-BB40-8326-F4687F1E16E9}" type="datetime1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D3A7-F822-CF43-B870-AED56496E4ED}" type="datetime1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5D9-D3B8-1E4C-BE8A-2FF0C1FFE9B5}" type="datetime1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E2BB-82E7-E440-9AA7-04295B178DBC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E95E-6E59-2145-BD31-EADB231DF0D7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222A-A88B-C940-AAFD-CC9926CBBE3D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682-A6D3-FD4A-9D36-CB508CD43247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19A6-2480-2144-BB65-D74528228C89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CCCA-23D9-5844-9DEB-71C4F8CBB277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0490F-2F14-D942-86CE-E890ED4FB850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02BE-2221-F446-98AC-EB8A4818A2DA}" type="datetime1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24A3-83E3-8749-8DD7-9254597E4794}" type="datetime1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D95B-406D-5943-B3F2-A454A1FABD5E}" type="datetime1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89FA-334C-1D47-AC2F-8F309DDC776A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D7E2-9948-B647-A5F7-41C29FCDE67A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B083239-79BE-024A-9D7F-0CD580735679}" type="datetime1">
              <a:rPr lang="en-US" smtClean="0"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2D6772FA-9BA2-4F4A-8276-A5DFF9A60E5D}" type="datetime1">
              <a:rPr lang="en-US" smtClean="0"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APS DNP Meeting – Virtual Meeting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October 12,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250289-5B13-4C81-A478-5E94D823D1BA}"/>
              </a:ext>
            </a:extLst>
          </p:cNvPr>
          <p:cNvSpPr txBox="1"/>
          <p:nvPr/>
        </p:nvSpPr>
        <p:spPr>
          <a:xfrm>
            <a:off x="5517430" y="3479296"/>
            <a:ext cx="5271939" cy="1723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this strategy to nuclear momentum distributions using local density approximation (LDA)!</a:t>
            </a:r>
          </a:p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6EB421-4587-4CCB-B699-44225F813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data</a:t>
            </a:r>
            <a:r>
              <a:rPr lang="en-US" sz="2200" baseline="30000" dirty="0"/>
              <a:t>1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 calculation)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3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5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72B3-6C60-C842-92CA-8ED59E33F65C}"/>
              </a:ext>
            </a:extLst>
          </p:cNvPr>
          <p:cNvSpPr txBox="1"/>
          <p:nvPr/>
        </p:nvSpPr>
        <p:spPr>
          <a:xfrm>
            <a:off x="2847077" y="3696362"/>
            <a:ext cx="6567012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RG works well with simple approximations and is systematically improvable!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5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1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</a:t>
                </a:r>
              </a:p>
              <a:p>
                <a:pPr>
                  <a:lnSpc>
                    <a:spcPct val="100000"/>
                  </a:lnSpc>
                </a:pPr>
                <a:endParaRPr lang="en-US" sz="1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0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 with 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values from experiment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 and LCA calculations</a:t>
                </a:r>
                <a:r>
                  <a:rPr lang="en-US" sz="2400" baseline="30000" dirty="0"/>
                  <a:t>4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8CDEA4-F1AE-4B94-9D25-25DCE9686CD6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8CDEA4-F1AE-4B94-9D25-25DCE968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4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E029F9F-7B35-6744-A94D-8EF0257BD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15"/>
            <a:ext cx="45042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52DF-4AA0-4D39-90B6-4FC6D8911A33}"/>
              </a:ext>
            </a:extLst>
          </p:cNvPr>
          <p:cNvSpPr/>
          <p:nvPr/>
        </p:nvSpPr>
        <p:spPr>
          <a:xfrm>
            <a:off x="10886159" y="3345518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F64D8-5F78-468D-9D0A-3889AA23C2A1}"/>
              </a:ext>
            </a:extLst>
          </p:cNvPr>
          <p:cNvSpPr/>
          <p:nvPr/>
        </p:nvSpPr>
        <p:spPr>
          <a:xfrm>
            <a:off x="10941851" y="2598792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947AD9-CEFF-4588-BADC-5B6DE5FB5086}"/>
              </a:ext>
            </a:extLst>
          </p:cNvPr>
          <p:cNvSpPr/>
          <p:nvPr/>
        </p:nvSpPr>
        <p:spPr>
          <a:xfrm>
            <a:off x="8495930" y="2273569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0CBBC-A0F7-4076-AB99-0F768639D57B}"/>
              </a:ext>
            </a:extLst>
          </p:cNvPr>
          <p:cNvSpPr/>
          <p:nvPr/>
        </p:nvSpPr>
        <p:spPr>
          <a:xfrm>
            <a:off x="6998492" y="5526887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5FD4F9-11FB-4391-ACFF-6CA718E1DCBF}"/>
              </a:ext>
            </a:extLst>
          </p:cNvPr>
          <p:cNvSpPr/>
          <p:nvPr/>
        </p:nvSpPr>
        <p:spPr>
          <a:xfrm>
            <a:off x="5314475" y="5615172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9F7FA1-19CB-4316-9964-8F0B1B14D66F}"/>
              </a:ext>
            </a:extLst>
          </p:cNvPr>
          <p:cNvSpPr/>
          <p:nvPr/>
        </p:nvSpPr>
        <p:spPr>
          <a:xfrm>
            <a:off x="9094387" y="7122454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27D95-8503-46DA-947D-3D3653A7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0DF36A-00A4-4D21-85DA-6ECEE64B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1C235C-6EB9-4851-8A30-E773FBEC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3219D33-8280-4E1D-AFC1-209474D4C01E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00A4FD-5032-42D4-A6B7-DEC5EF4E3229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8AFF3C-0FAD-42DC-98F7-C3E5FC02FA5E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4D64B-058B-4477-B844-C43C685E6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01C466-6C84-40BC-951A-E140A8E458DB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CBD54-1386-4534-80A4-6D1FF7E1F3BF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3A78C-A3CC-4FCB-9639-54CD7AAD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134C10-F6D8-4422-BD77-681935A0555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BF8D4-A50C-465C-B76B-363EE07D9008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41A96-D6FF-42D0-8925-3F202969B9E2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43D920-3414-4631-876D-30BF4EC44489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A5B253-7CF5-4199-BF10-28D39C7AE75F}"/>
              </a:ext>
            </a:extLst>
          </p:cNvPr>
          <p:cNvSpPr/>
          <p:nvPr/>
        </p:nvSpPr>
        <p:spPr>
          <a:xfrm>
            <a:off x="8362950" y="5406501"/>
            <a:ext cx="380630" cy="137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E92E74-7B81-4A86-B270-B59B1A1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42" y="4062776"/>
            <a:ext cx="3341351" cy="2416838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D4E3583-BB98-4E8D-8897-721859F6192B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249229" cy="3786943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 (pp are spin singlets)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A22809-2CF3-49C1-8FE5-E63D0B1B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93D3E3-C7B2-47DA-B9FB-DE85F359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FC8E7-2541-48A3-9FC0-B510A5FD86D1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2713C1-C2EB-48C9-8D10-34C6D732BF2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D56E1-DF6E-4273-937E-693B3FC2119F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FCBE57-2C11-4A20-9220-00A883651C68}"/>
              </a:ext>
            </a:extLst>
          </p:cNvPr>
          <p:cNvSpPr txBox="1">
            <a:spLocks/>
          </p:cNvSpPr>
          <p:nvPr/>
        </p:nvSpPr>
        <p:spPr>
          <a:xfrm>
            <a:off x="8691238" y="2302299"/>
            <a:ext cx="3320249" cy="4419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At </a:t>
            </a:r>
            <a:r>
              <a:rPr lang="en-US" sz="2000" dirty="0">
                <a:cs typeface="Arial" panose="020B0604020202020204" pitchFamily="34" charset="0"/>
              </a:rPr>
              <a:t>low RG resolution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, SRCs are suppressed in the wave function and shifted into the operator</a:t>
            </a: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Physics is established in the 2-body system –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can apply to any nucleus!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000" dirty="0"/>
              <a:t>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BA70E-7B80-4362-A086-F61E0CC8AB43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9987C-3D76-4F32-84BF-F0C74C47E6ED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BE4E83-F46B-40CC-A789-EC5F010CD017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7B237D-8BA3-454E-8541-5B78D34A3619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blipFill>
                <a:blip r:embed="rId5"/>
                <a:stretch>
                  <a:fillRect l="-535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678C984-5C0E-4E49-B052-23C408395A20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5258E-3FD5-43C5-BC9A-99C8F589A589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26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</a:t>
                </a:r>
                <a:r>
                  <a:rPr lang="en-US" dirty="0" err="1">
                    <a:solidFill>
                      <a:schemeClr val="tx1"/>
                    </a:solidFill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</a:rPr>
                  <a:t>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</a:t>
                </a:r>
                <a:r>
                  <a:rPr lang="en-US" dirty="0" err="1"/>
                  <a:t>pn</a:t>
                </a:r>
                <a:r>
                  <a:rPr lang="en-US" dirty="0"/>
                  <a:t>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5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blipFill>
                <a:blip r:embed="rId5"/>
                <a:stretch>
                  <a:fillRect l="-51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2" y="1564208"/>
                <a:ext cx="5069958" cy="4351338"/>
              </a:xfrm>
            </p:spPr>
            <p:txBody>
              <a:bodyPr/>
              <a:lstStyle/>
              <a:p>
                <a:r>
                  <a:rPr lang="en-US" dirty="0">
                    <a:cs typeface="Arial" panose="020B0604020202020204" pitchFamily="34" charset="0"/>
                  </a:rPr>
                  <a:t>Origin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is not understood</a:t>
                </a:r>
              </a:p>
              <a:p>
                <a:r>
                  <a:rPr lang="en-US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In progress: apply SRG to reaction operator consistently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2" y="1564208"/>
                <a:ext cx="5069958" cy="4351338"/>
              </a:xfrm>
              <a:blipFill>
                <a:blip r:embed="rId3"/>
                <a:stretch>
                  <a:fillRect l="-1995" t="-1166" r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8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1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C00000"/>
                </a:solidFill>
              </a:rPr>
              <a:t>Simple approximations work and are systematically improvable at low RG resolution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C00000"/>
                </a:solidFill>
              </a:rPr>
              <a:t>Ongoing work: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Extend to cross sections and test scale/scheme dependence of extracted properties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Investigate impact of various corrections: 3-body terms, final state interactions, etc.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Apply to more complicated knock-out reactions (SRG with optical potentials)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Implement uncertainty quantification in low RG resolution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70020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9709-938F-4D3F-B90B-C23E69FBCECD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0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describes the decoupling scale of the RG evolved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 b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2CF15-B58B-456E-B1D7-D5C20A8DF8F9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7912E-B4D4-4E4F-99A1-D80627027677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06639-5743-4336-B6ED-2625C4F8D65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S-state and D-state contributions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31ED25F-28BD-874E-A8AC-F177F48F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" y="1585912"/>
            <a:ext cx="5373085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/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Percentage contributions from each channel to the matrix element of the momentum distribution in the deuteron at several relative momentum values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AV18 (left bar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value) and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Gezerlis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baseline="30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(right bar) potentials. We compare unevolved and SRG-evolved (both wave function and operator, so the net matrix element is unchanged) results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blipFill>
                <a:blip r:embed="rId3"/>
                <a:stretch>
                  <a:fillRect l="-1160" t="-1327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482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4E408F-8BCD-4388-A087-A0509F43A354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Operators do not become hard which simplifies calculations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86B86E6-B459-EF4E-A08E-E3D20B09C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7" y="1690688"/>
            <a:ext cx="4819586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240BD19-E259-CF48-9511-194C80BE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63" y="1690688"/>
            <a:ext cx="71101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4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002060"/>
                    </a:solidFill>
                  </a:rPr>
                  <a:t>SRG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</a:rPr>
                  <a:t> dependence in momentum distributions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F491FE70-E21F-D84F-ABD2-049D3BD9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37625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677428B-BB61-7647-B257-E0EB394A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337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834503"/>
            <a:ext cx="820296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The SRC </a:t>
            </a:r>
            <a:r>
              <a:rPr lang="en-US" sz="2000" i="1" dirty="0"/>
              <a:t>physics</a:t>
            </a:r>
            <a:r>
              <a:rPr lang="en-US" sz="2000" dirty="0"/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Operators do not become hard which simplifies calculations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Same observables but different physical interpretation!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3394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AV18 wave function has significant SRC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</a:rPr>
                  <a:t>What happens to the</a:t>
                </a:r>
                <a:r>
                  <a:rPr lang="en-US" sz="2400" dirty="0"/>
                  <a:t> wave function at low RG resolution?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Use SRG to unitarily evolve to low RG resolution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 gives the decoupling scale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  <a:blipFill>
                <a:blip r:embed="rId4"/>
                <a:stretch>
                  <a:fillRect l="-2065" t="-1166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Soft wave functions at low RG resolution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Where does the SRC physics go?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marL="0" indent="0" algn="ctr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642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Where does the SRC physics go?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SRC physics shifts to the operators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bSup>
                      </m:e>
                    </m:d>
                  </m:oMath>
                </a14:m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Apply SRG transformations to momentum distribution operator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19867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2854</Words>
  <Application>Microsoft Macintosh PowerPoint</Application>
  <PresentationFormat>Widescreen</PresentationFormat>
  <Paragraphs>346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1_Office Theme</vt:lpstr>
      <vt:lpstr>Office Theme</vt:lpstr>
      <vt:lpstr>Short-range correlation physics at low RG resolution</vt:lpstr>
      <vt:lpstr>Motivation</vt:lpstr>
      <vt:lpstr>Motivation</vt:lpstr>
      <vt:lpstr>Motivation</vt:lpstr>
      <vt:lpstr>Similarity Renormalization Group (SRG)</vt:lpstr>
      <vt:lpstr>Similarity Renormalization Group (SRG)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Proton momentum distributions</vt:lpstr>
      <vt:lpstr>Proton momentum distributions</vt:lpstr>
      <vt:lpstr>Proton momentum distributions</vt:lpstr>
      <vt:lpstr>SRC scaling factors</vt:lpstr>
      <vt:lpstr>SRC phenomenology</vt:lpstr>
      <vt:lpstr>SRC phenomenology</vt:lpstr>
      <vt:lpstr>SRC phenomenology</vt:lpstr>
      <vt:lpstr>Other exclusive knockout reactions</vt:lpstr>
      <vt:lpstr>Summary and outlook</vt:lpstr>
      <vt:lpstr>Extras</vt:lpstr>
      <vt:lpstr>Extras</vt:lpstr>
      <vt:lpstr>SRG decoupling</vt:lpstr>
      <vt:lpstr>SRG decoupling</vt:lpstr>
      <vt:lpstr>S-state and D-state contributions</vt:lpstr>
      <vt:lpstr>Factorization</vt:lpstr>
      <vt:lpstr>SRG λ dependence in momentum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134</cp:revision>
  <dcterms:created xsi:type="dcterms:W3CDTF">2021-04-13T22:10:52Z</dcterms:created>
  <dcterms:modified xsi:type="dcterms:W3CDTF">2021-10-05T17:41:46Z</dcterms:modified>
</cp:coreProperties>
</file>